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9144000" cy="6858000" type="screen4x3"/>
  <p:notesSz cx="7053263" cy="93091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4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1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TRANSPARENCIA\10%20OCT%202022\INGRESOS%20PARA%20GRAFICA%20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INGRESOS TOTALES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gradFill flip="none" rotWithShape="1">
              <a:gsLst>
                <a:gs pos="0">
                  <a:srgbClr val="0070C0"/>
                </a:gs>
                <a:gs pos="100000">
                  <a:srgbClr val="FF8200"/>
                </a:gs>
              </a:gsLst>
              <a:lin ang="5400000" scaled="0"/>
              <a:tileRect/>
            </a:gradFill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-0.24536589951543847"/>
                  <c:y val="-7.976514850515667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/>
                  </a:pPr>
                  <a:endParaRPr lang="es-MX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4680804696914019"/>
                  <c:y val="2.473477523213057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/>
                  </a:pPr>
                  <a:endParaRPr lang="es-MX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'[INGRESOS PARA GRAFICA 2022.xlsx]Hoja1'!$B$3:$C$3</c:f>
              <c:numCache>
                <c:formatCode>mmm\-yy</c:formatCode>
                <c:ptCount val="2"/>
                <c:pt idx="0">
                  <c:v>44835</c:v>
                </c:pt>
                <c:pt idx="1">
                  <c:v>44470</c:v>
                </c:pt>
              </c:numCache>
            </c:numRef>
          </c:cat>
          <c:val>
            <c:numRef>
              <c:f>'[INGRESOS PARA GRAFICA 2022.xlsx]Hoja1'!$B$16:$C$16</c:f>
              <c:numCache>
                <c:formatCode>#,##0.00_);\-#,##0.00;"&lt;Default Format&gt;"</c:formatCode>
                <c:ptCount val="2"/>
                <c:pt idx="0">
                  <c:v>65671051.129999995</c:v>
                </c:pt>
                <c:pt idx="1">
                  <c:v>59709781.140000001</c:v>
                </c:pt>
              </c:numCache>
            </c:numRef>
          </c:val>
        </c:ser>
        <c:ser>
          <c:idx val="1"/>
          <c:order val="1"/>
          <c:tx>
            <c:strRef>
              <c:f>'[INGRESOS PARA GRAFICA 2022.xlsx]Hoja1'!$B$3</c:f>
              <c:strCache>
                <c:ptCount val="1"/>
                <c:pt idx="0">
                  <c:v>oct-22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'[INGRESOS PARA GRAFICA 2022.xlsx]Hoja1'!$B$16</c:f>
              <c:numCache>
                <c:formatCode>#,##0.00_);\-#,##0.00;"&lt;Default Format&gt;"</c:formatCode>
                <c:ptCount val="1"/>
                <c:pt idx="0">
                  <c:v>65671051.129999995</c:v>
                </c:pt>
              </c:numCache>
            </c:numRef>
          </c:val>
        </c:ser>
        <c:ser>
          <c:idx val="2"/>
          <c:order val="2"/>
          <c:tx>
            <c:strRef>
              <c:f>'[INGRESOS PARA GRAFICA 2022.xlsx]Hoja1'!$C$3</c:f>
              <c:strCache>
                <c:ptCount val="1"/>
                <c:pt idx="0">
                  <c:v>oct-21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'[INGRESOS PARA GRAFICA 2022.xlsx]Hoja1'!$C$16</c:f>
              <c:numCache>
                <c:formatCode>#,##0.00_);\-#,##0.00;"&lt;Default Format&gt;"</c:formatCode>
                <c:ptCount val="1"/>
                <c:pt idx="0">
                  <c:v>59709781.140000001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gradFill>
        <a:gsLst>
          <a:gs pos="0">
            <a:schemeClr val="accent1">
              <a:tint val="66000"/>
              <a:satMod val="16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23/11/2022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23/11/2022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23/11/2022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23/11/2022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23/11/2022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23/11/2022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23/11/2022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23/11/2022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23/11/2022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23/11/2022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23/11/2022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24E922-9E84-45B6-9D8B-EBA73B255098}" type="datetimeFigureOut">
              <a:rPr lang="es-ES" smtClean="0"/>
              <a:pPr/>
              <a:t>23/11/2022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body" idx="1"/>
          </p:nvPr>
        </p:nvSpPr>
        <p:spPr>
          <a:xfrm>
            <a:off x="660214" y="1556792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INGRESOS TOTALES</a:t>
            </a:r>
            <a:endParaRPr lang="es-ES" sz="2800" b="1" dirty="0">
              <a:solidFill>
                <a:srgbClr val="D3440B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477927"/>
              </p:ext>
            </p:extLst>
          </p:nvPr>
        </p:nvGraphicFramePr>
        <p:xfrm>
          <a:off x="539552" y="3356992"/>
          <a:ext cx="8208912" cy="241439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680520"/>
                <a:gridCol w="1728192"/>
                <a:gridCol w="1800200"/>
              </a:tblGrid>
              <a:tr h="291096">
                <a:tc>
                  <a:txBody>
                    <a:bodyPr/>
                    <a:lstStyle/>
                    <a:p>
                      <a:pPr algn="ctr" fontAlgn="b"/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2022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2021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910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smtClean="0"/>
                        <a:t>INGRESOS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OCTUBRE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OCTUBRE</a:t>
                      </a:r>
                    </a:p>
                  </a:txBody>
                  <a:tcPr marL="0" marR="0" marT="0" marB="0" anchor="b"/>
                </a:tc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IMPUESTOS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$6,963,498.16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$10,343,332.90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DERECHOS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$10,207,941.53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$4,117,279.79</a:t>
                      </a:r>
                    </a:p>
                  </a:txBody>
                  <a:tcPr marL="0" marR="0" marT="0" marB="0" anchor="b"/>
                </a:tc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PRODUCTOS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$1,115,179.83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$182,325.87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APROVECHAMIENTOS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$417,664.17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$60,841.91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291096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PARTICIPACIONES</a:t>
                      </a:r>
                      <a:endParaRPr kumimoji="0" lang="es-ES" sz="18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</a:rPr>
                        <a:t>$46,966,767.44</a:t>
                      </a:r>
                      <a:endParaRPr lang="es-MX" sz="1600" dirty="0">
                        <a:effectLst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</a:rPr>
                        <a:t>$45,006,000.67</a:t>
                      </a:r>
                      <a:endParaRPr lang="es-MX" sz="1600" dirty="0">
                        <a:effectLst/>
                      </a:endParaRPr>
                    </a:p>
                  </a:txBody>
                  <a:tcPr marL="0" marR="0" marT="0" marB="0" anchor="b"/>
                </a:tc>
              </a:tr>
              <a:tr h="349315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$65,671,051.13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$59,709,781.14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188640"/>
            <a:ext cx="1008112" cy="1251156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251520" y="6381328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latin typeface="Arial" panose="020B0604020202020204" pitchFamily="34" charset="0"/>
              </a:rPr>
              <a:t>Elaboró: C.P. Kevin Abigael Tamez Esparza      Cargo: Encargado de Contabilidad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Subtítulo"/>
          <p:cNvSpPr>
            <a:spLocks noGrp="1"/>
          </p:cNvSpPr>
          <p:nvPr>
            <p:ph type="body" idx="1"/>
          </p:nvPr>
        </p:nvSpPr>
        <p:spPr>
          <a:xfrm>
            <a:off x="539552" y="1700808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COMPARATIVO</a:t>
            </a:r>
            <a:endParaRPr lang="es-ES" sz="2800" b="1" dirty="0">
              <a:solidFill>
                <a:srgbClr val="D3440B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305636"/>
            <a:ext cx="1008112" cy="125115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graphicFrame>
        <p:nvGraphicFramePr>
          <p:cNvPr id="9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6196124"/>
              </p:ext>
            </p:extLst>
          </p:nvPr>
        </p:nvGraphicFramePr>
        <p:xfrm>
          <a:off x="1979712" y="2564904"/>
          <a:ext cx="554461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Rectángulo 1"/>
          <p:cNvSpPr/>
          <p:nvPr/>
        </p:nvSpPr>
        <p:spPr>
          <a:xfrm>
            <a:off x="251520" y="6381328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latin typeface="Arial" panose="020B0604020202020204" pitchFamily="34" charset="0"/>
              </a:rPr>
              <a:t>Elaboró: C.P. Kevin Abigael Tamez Esparza      Cargo: Encargado de Contabilidad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2711</TotalTime>
  <Words>77</Words>
  <Application>Microsoft Office PowerPoint</Application>
  <PresentationFormat>Presentación en pantalla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Franklin Gothic Book</vt:lpstr>
      <vt:lpstr>MS Sans Serif</vt:lpstr>
      <vt:lpstr>Perpetua</vt:lpstr>
      <vt:lpstr>Wingdings</vt:lpstr>
      <vt:lpstr>Wingdings 2</vt:lpstr>
      <vt:lpstr>Equidad</vt:lpstr>
      <vt:lpstr>Presentación de PowerPoint</vt:lpstr>
      <vt:lpstr>Presentación de PowerPoint</vt:lpstr>
    </vt:vector>
  </TitlesOfParts>
  <Company>Windows XP Titan Ultimate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DIRECCION DE INGRESOS</dc:title>
  <dc:creator>Admin</dc:creator>
  <cp:lastModifiedBy>Transparencia</cp:lastModifiedBy>
  <cp:revision>152</cp:revision>
  <cp:lastPrinted>2014-06-11T16:34:47Z</cp:lastPrinted>
  <dcterms:created xsi:type="dcterms:W3CDTF">2014-03-15T02:33:31Z</dcterms:created>
  <dcterms:modified xsi:type="dcterms:W3CDTF">2022-11-23T18:14:52Z</dcterms:modified>
</cp:coreProperties>
</file>